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256" r:id="rId3"/>
    <p:sldId id="257" r:id="rId5"/>
    <p:sldId id="267" r:id="rId6"/>
    <p:sldId id="258" r:id="rId7"/>
    <p:sldId id="272" r:id="rId8"/>
    <p:sldId id="268" r:id="rId9"/>
    <p:sldId id="260" r:id="rId10"/>
    <p:sldId id="261" r:id="rId11"/>
    <p:sldId id="269" r:id="rId12"/>
    <p:sldId id="262" r:id="rId13"/>
    <p:sldId id="281" r:id="rId14"/>
    <p:sldId id="282" r:id="rId15"/>
    <p:sldId id="283" r:id="rId16"/>
    <p:sldId id="270" r:id="rId17"/>
    <p:sldId id="264" r:id="rId18"/>
    <p:sldId id="265" r:id="rId19"/>
    <p:sldId id="290" r:id="rId20"/>
  </p:sldIdLst>
  <p:sldSz cx="12192000" cy="6858000"/>
  <p:notesSz cx="6858000" cy="9144000"/>
  <p:embeddedFontLst>
    <p:embeddedFont>
      <p:font typeface="汉仪文黑-45简" panose="00020600040101010101" charset="-122"/>
      <p:regular r:id="rId25"/>
    </p:embeddedFont>
    <p:embeddedFont>
      <p:font typeface="汉仪劲楷简" panose="00020600040101010101" charset="-122"/>
      <p:regular r:id="rId26"/>
    </p:embeddedFont>
  </p:embeddedFontLst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F8ED"/>
    <a:srgbClr val="FFFFFF"/>
    <a:srgbClr val="D10007"/>
    <a:srgbClr val="CC0000"/>
    <a:srgbClr val="FFF3E1"/>
    <a:srgbClr val="FFF6E9"/>
    <a:srgbClr val="DCDCDC"/>
    <a:srgbClr val="F0F0F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46"/>
        <p:guide pos="3840"/>
        <p:guide pos="322"/>
        <p:guide pos="7358"/>
        <p:guide orient="horz" pos="349"/>
        <p:guide orient="horz" pos="396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65.xml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汉仪文黑-45简" panose="00020600040101010101" charset="-122"/>
              </a:rPr>
            </a:fld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汉仪文黑-45简" panose="00020600040101010101" charset="-122"/>
              </a:rPr>
            </a:fld>
            <a:endParaRPr lang="zh-CN" altLang="en-US">
              <a:cs typeface="汉仪文黑-45简" panose="0002060004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文黑-45简" panose="00020600040101010101" charset="-122"/>
        <a:ea typeface="汉仪文黑-45简" panose="00020600040101010101" charset="-122"/>
        <a:cs typeface="汉仪文黑-45简" panose="0002060004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文黑-45简" panose="00020600040101010101" charset="-122"/>
        <a:ea typeface="汉仪文黑-45简" panose="00020600040101010101" charset="-122"/>
        <a:cs typeface="汉仪文黑-45简" panose="0002060004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文黑-45简" panose="00020600040101010101" charset="-122"/>
        <a:ea typeface="汉仪文黑-45简" panose="00020600040101010101" charset="-122"/>
        <a:cs typeface="汉仪文黑-45简" panose="0002060004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文黑-45简" panose="00020600040101010101" charset="-122"/>
        <a:ea typeface="汉仪文黑-45简" panose="00020600040101010101" charset="-122"/>
        <a:cs typeface="汉仪文黑-45简" panose="0002060004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文黑-45简" panose="00020600040101010101" charset="-122"/>
        <a:ea typeface="汉仪文黑-45简" panose="00020600040101010101" charset="-122"/>
        <a:cs typeface="汉仪文黑-45简" panose="0002060004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 userDrawn="1"/>
        </p:nvGrpSpPr>
        <p:grpSpPr>
          <a:xfrm>
            <a:off x="0" y="-2540"/>
            <a:ext cx="12192000" cy="6860540"/>
            <a:chOff x="0" y="-4"/>
            <a:chExt cx="19200" cy="10804"/>
          </a:xfrm>
        </p:grpSpPr>
        <p:pic>
          <p:nvPicPr>
            <p:cNvPr id="14" name="图片 13" descr="云海 党政背景11-17 黄色 改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9531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0"/>
              <a:ext cx="19200" cy="10800"/>
            </a:xfrm>
            <a:prstGeom prst="rect">
              <a:avLst/>
            </a:prstGeom>
            <a:gradFill>
              <a:gsLst>
                <a:gs pos="14000">
                  <a:srgbClr val="FFF8ED"/>
                </a:gs>
                <a:gs pos="100000">
                  <a:srgbClr val="FFF8ED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pic>
          <p:nvPicPr>
            <p:cNvPr id="20" name="图片 19" descr="Billfish.XNzgxW"/>
            <p:cNvPicPr>
              <a:picLocks noGrp="1" noChangeAspect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" y="5666"/>
              <a:ext cx="1427" cy="2630"/>
            </a:xfrm>
            <a:prstGeom prst="rect">
              <a:avLst/>
            </a:prstGeom>
          </p:spPr>
        </p:pic>
        <p:pic>
          <p:nvPicPr>
            <p:cNvPr id="12" name="图片 11" descr="建党节11-17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151"/>
              <a:ext cx="19200" cy="4649"/>
            </a:xfrm>
            <a:prstGeom prst="rect">
              <a:avLst/>
            </a:prstGeom>
          </p:spPr>
        </p:pic>
        <p:pic>
          <p:nvPicPr>
            <p:cNvPr id="21" name="图片 20" descr="素材1"/>
            <p:cNvPicPr>
              <a:picLocks noChangeAspect="1"/>
            </p:cNvPicPr>
            <p:nvPr userDrawn="1"/>
          </p:nvPicPr>
          <p:blipFill>
            <a:blip r:embed="rId5"/>
            <a:srcRect l="34387" t="59197"/>
            <a:stretch>
              <a:fillRect/>
            </a:stretch>
          </p:blipFill>
          <p:spPr>
            <a:xfrm>
              <a:off x="0" y="-4"/>
              <a:ext cx="3537" cy="1037"/>
            </a:xfrm>
            <a:prstGeom prst="rect">
              <a:avLst/>
            </a:prstGeom>
          </p:spPr>
        </p:pic>
        <p:pic>
          <p:nvPicPr>
            <p:cNvPr id="22" name="图片 21" descr="image2081"/>
            <p:cNvPicPr>
              <a:picLocks noGrp="1" noChangeAspect="1"/>
            </p:cNvPicPr>
            <p:nvPr userDrawn="1" isPhoto="1"/>
          </p:nvPicPr>
          <p:blipFill>
            <a:blip r:embed="rId6">
              <a:lum bright="6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92"/>
            <a:stretch>
              <a:fillRect/>
            </a:stretch>
          </p:blipFill>
          <p:spPr>
            <a:xfrm>
              <a:off x="15809" y="646"/>
              <a:ext cx="2564" cy="129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 userDrawn="1"/>
        </p:nvGrpSpPr>
        <p:grpSpPr>
          <a:xfrm>
            <a:off x="0" y="-2540"/>
            <a:ext cx="12192000" cy="6860540"/>
            <a:chOff x="0" y="-4"/>
            <a:chExt cx="19200" cy="10804"/>
          </a:xfrm>
        </p:grpSpPr>
        <p:pic>
          <p:nvPicPr>
            <p:cNvPr id="14" name="图片 13" descr="云海 党政背景11-17 黄色 改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953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0" y="0"/>
              <a:ext cx="19200" cy="10800"/>
            </a:xfrm>
            <a:prstGeom prst="rect">
              <a:avLst/>
            </a:prstGeom>
            <a:gradFill>
              <a:gsLst>
                <a:gs pos="14000">
                  <a:srgbClr val="FFF8ED"/>
                </a:gs>
                <a:gs pos="100000">
                  <a:srgbClr val="FFF8ED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pic>
          <p:nvPicPr>
            <p:cNvPr id="20" name="图片 19" descr="Billfish.XNzgxW"/>
            <p:cNvPicPr>
              <a:picLocks noGrp="1" noChangeAspect="1"/>
            </p:cNvPicPr>
            <p:nvPr isPhoto="1"/>
          </p:nvPicPr>
          <p:blipFill>
            <a:blip r:embed="rId3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" y="5666"/>
              <a:ext cx="1427" cy="2630"/>
            </a:xfrm>
            <a:prstGeom prst="rect">
              <a:avLst/>
            </a:prstGeom>
          </p:spPr>
        </p:pic>
        <p:pic>
          <p:nvPicPr>
            <p:cNvPr id="12" name="图片 11" descr="建党节11-17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151"/>
              <a:ext cx="19200" cy="4649"/>
            </a:xfrm>
            <a:prstGeom prst="rect">
              <a:avLst/>
            </a:prstGeom>
          </p:spPr>
        </p:pic>
        <p:pic>
          <p:nvPicPr>
            <p:cNvPr id="21" name="图片 20" descr="素材1"/>
            <p:cNvPicPr>
              <a:picLocks noChangeAspect="1"/>
            </p:cNvPicPr>
            <p:nvPr userDrawn="1"/>
          </p:nvPicPr>
          <p:blipFill>
            <a:blip r:embed="rId5"/>
            <a:srcRect l="34387" t="59197"/>
            <a:stretch>
              <a:fillRect/>
            </a:stretch>
          </p:blipFill>
          <p:spPr>
            <a:xfrm>
              <a:off x="0" y="-4"/>
              <a:ext cx="3537" cy="1037"/>
            </a:xfrm>
            <a:prstGeom prst="rect">
              <a:avLst/>
            </a:prstGeom>
          </p:spPr>
        </p:pic>
        <p:pic>
          <p:nvPicPr>
            <p:cNvPr id="22" name="图片 21" descr="image2081"/>
            <p:cNvPicPr>
              <a:picLocks noGrp="1" noChangeAspect="1"/>
            </p:cNvPicPr>
            <p:nvPr userDrawn="1" isPhoto="1"/>
          </p:nvPicPr>
          <p:blipFill>
            <a:blip r:embed="rId6">
              <a:lum bright="6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92"/>
            <a:stretch>
              <a:fillRect/>
            </a:stretch>
          </p:blipFill>
          <p:spPr>
            <a:xfrm>
              <a:off x="15809" y="646"/>
              <a:ext cx="2564" cy="1290"/>
            </a:xfrm>
            <a:prstGeom prst="rect">
              <a:avLst/>
            </a:prstGeom>
          </p:spPr>
        </p:pic>
      </p:grpSp>
      <p:sp>
        <p:nvSpPr>
          <p:cNvPr id="8" name="圆角矩形 7"/>
          <p:cNvSpPr/>
          <p:nvPr userDrawn="1"/>
        </p:nvSpPr>
        <p:spPr>
          <a:xfrm>
            <a:off x="174000" y="153000"/>
            <a:ext cx="11844000" cy="6552000"/>
          </a:xfrm>
          <a:prstGeom prst="roundRect">
            <a:avLst>
              <a:gd name="adj" fmla="val 8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pic>
        <p:nvPicPr>
          <p:cNvPr id="12" name="图片 11" descr="建党节11-17 3"/>
          <p:cNvPicPr>
            <a:picLocks noChangeAspect="1"/>
          </p:cNvPicPr>
          <p:nvPr userDrawn="1"/>
        </p:nvPicPr>
        <p:blipFill>
          <a:blip r:embed="rId2"/>
          <a:srcRect b="16347"/>
          <a:stretch>
            <a:fillRect/>
          </a:stretch>
        </p:blipFill>
        <p:spPr>
          <a:xfrm>
            <a:off x="0" y="4652645"/>
            <a:ext cx="12192000" cy="22161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47.xml"/><Relationship Id="rId16" Type="http://schemas.openxmlformats.org/officeDocument/2006/relationships/tags" Target="../tags/tag46.xml"/><Relationship Id="rId15" Type="http://schemas.openxmlformats.org/officeDocument/2006/relationships/tags" Target="../tags/tag45.xml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汉仪文黑-45简" panose="00020600040101010101" charset="-122"/>
          <a:ea typeface="汉仪文黑-45简" panose="00020600040101010101" charset="-122"/>
          <a:cs typeface="汉仪文黑-45简" panose="00020600040101010101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文黑-45简" panose="00020600040101010101" charset="-122"/>
          <a:ea typeface="汉仪文黑-45简" panose="00020600040101010101" charset="-122"/>
          <a:cs typeface="汉仪文黑-45简" panose="00020600040101010101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文黑-45简" panose="00020600040101010101" charset="-122"/>
          <a:ea typeface="汉仪文黑-45简" panose="00020600040101010101" charset="-122"/>
          <a:cs typeface="汉仪文黑-45简" panose="00020600040101010101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文黑-45简" panose="00020600040101010101" charset="-122"/>
          <a:ea typeface="汉仪文黑-45简" panose="00020600040101010101" charset="-122"/>
          <a:cs typeface="汉仪文黑-45简" panose="00020600040101010101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文黑-45简" panose="00020600040101010101" charset="-122"/>
          <a:ea typeface="汉仪文黑-45简" panose="00020600040101010101" charset="-122"/>
          <a:cs typeface="汉仪文黑-45简" panose="00020600040101010101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文黑-45简" panose="00020600040101010101" charset="-122"/>
          <a:ea typeface="汉仪文黑-45简" panose="00020600040101010101" charset="-122"/>
          <a:cs typeface="汉仪文黑-45简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4" Type="http://schemas.openxmlformats.org/officeDocument/2006/relationships/image" Target="../media/image9.svg"/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2.xml"/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55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8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9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1701800" y="2207895"/>
            <a:ext cx="87884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9600">
                <a:solidFill>
                  <a:srgbClr val="D10007"/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全国法制宣传日</a:t>
            </a:r>
            <a:endParaRPr lang="zh-CN" altLang="en-US" sz="9600">
              <a:solidFill>
                <a:srgbClr val="D10007"/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17265" y="1732280"/>
            <a:ext cx="5157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>
                <a:solidFill>
                  <a:srgbClr val="D10007"/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12月4日全国法制宣传日暨国家宪法日主题班会</a:t>
            </a:r>
            <a:endParaRPr lang="zh-CN" altLang="en-US">
              <a:solidFill>
                <a:srgbClr val="D10007"/>
              </a:solidFill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35710" y="1067435"/>
            <a:ext cx="1290320" cy="24745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7200">
                <a:solidFill>
                  <a:srgbClr val="D10007"/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目录</a:t>
            </a:r>
            <a:endParaRPr lang="zh-CN" altLang="en-US" sz="7200">
              <a:solidFill>
                <a:srgbClr val="D10007"/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392680" y="1229360"/>
            <a:ext cx="0" cy="3733800"/>
          </a:xfrm>
          <a:prstGeom prst="line">
            <a:avLst/>
          </a:prstGeom>
          <a:ln>
            <a:solidFill>
              <a:srgbClr val="D1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26030" y="3542030"/>
            <a:ext cx="459740" cy="14852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en-US" altLang="zh-CN">
                <a:solidFill>
                  <a:srgbClr val="D10007"/>
                </a:solidFill>
                <a:cs typeface="汉仪文黑-45简" panose="00020600040101010101" charset="-122"/>
              </a:rPr>
              <a:t>CONTENTS</a:t>
            </a:r>
            <a:endParaRPr lang="en-US" altLang="zh-CN">
              <a:solidFill>
                <a:srgbClr val="D10007"/>
              </a:solidFill>
              <a:cs typeface="汉仪文黑-45简" panose="0002060004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0">
            <a:off x="4002405" y="1418590"/>
            <a:ext cx="6600825" cy="600075"/>
            <a:chOff x="4410" y="1726"/>
            <a:chExt cx="10064" cy="945"/>
          </a:xfrm>
        </p:grpSpPr>
        <p:sp>
          <p:nvSpPr>
            <p:cNvPr id="6" name="圆角矩形 5"/>
            <p:cNvSpPr/>
            <p:nvPr/>
          </p:nvSpPr>
          <p:spPr>
            <a:xfrm>
              <a:off x="4410" y="1726"/>
              <a:ext cx="1469" cy="945"/>
            </a:xfrm>
            <a:prstGeom prst="roundRect">
              <a:avLst>
                <a:gd name="adj" fmla="val 10612"/>
              </a:avLst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100" y="1726"/>
              <a:ext cx="8374" cy="945"/>
            </a:xfrm>
            <a:prstGeom prst="roundRect">
              <a:avLst>
                <a:gd name="adj" fmla="val 10612"/>
              </a:avLst>
            </a:prstGeom>
            <a:noFill/>
            <a:ln>
              <a:solidFill>
                <a:srgbClr val="CC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000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rot="0">
            <a:off x="4002405" y="2273935"/>
            <a:ext cx="6601460" cy="600075"/>
            <a:chOff x="4410" y="1726"/>
            <a:chExt cx="10065" cy="945"/>
          </a:xfrm>
        </p:grpSpPr>
        <p:sp>
          <p:nvSpPr>
            <p:cNvPr id="25" name="圆角矩形 24"/>
            <p:cNvSpPr/>
            <p:nvPr/>
          </p:nvSpPr>
          <p:spPr>
            <a:xfrm>
              <a:off x="4410" y="1726"/>
              <a:ext cx="1469" cy="945"/>
            </a:xfrm>
            <a:prstGeom prst="roundRect">
              <a:avLst>
                <a:gd name="adj" fmla="val 10612"/>
              </a:avLst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6100" y="1726"/>
              <a:ext cx="8375" cy="945"/>
            </a:xfrm>
            <a:prstGeom prst="roundRect">
              <a:avLst>
                <a:gd name="adj" fmla="val 10612"/>
              </a:avLst>
            </a:prstGeom>
            <a:noFill/>
            <a:ln>
              <a:solidFill>
                <a:srgbClr val="CC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000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0">
            <a:off x="4002405" y="3129280"/>
            <a:ext cx="6602095" cy="600075"/>
            <a:chOff x="4410" y="1726"/>
            <a:chExt cx="10066" cy="945"/>
          </a:xfrm>
        </p:grpSpPr>
        <p:sp>
          <p:nvSpPr>
            <p:cNvPr id="28" name="圆角矩形 27"/>
            <p:cNvSpPr/>
            <p:nvPr/>
          </p:nvSpPr>
          <p:spPr>
            <a:xfrm>
              <a:off x="4410" y="1726"/>
              <a:ext cx="1469" cy="945"/>
            </a:xfrm>
            <a:prstGeom prst="roundRect">
              <a:avLst>
                <a:gd name="adj" fmla="val 10612"/>
              </a:avLst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6100" y="1726"/>
              <a:ext cx="8376" cy="945"/>
            </a:xfrm>
            <a:prstGeom prst="roundRect">
              <a:avLst>
                <a:gd name="adj" fmla="val 10612"/>
              </a:avLst>
            </a:prstGeom>
            <a:noFill/>
            <a:ln>
              <a:solidFill>
                <a:srgbClr val="CC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000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0">
            <a:off x="4002405" y="3984625"/>
            <a:ext cx="6602095" cy="600075"/>
            <a:chOff x="4410" y="1726"/>
            <a:chExt cx="10066" cy="945"/>
          </a:xfrm>
        </p:grpSpPr>
        <p:sp>
          <p:nvSpPr>
            <p:cNvPr id="31" name="圆角矩形 30"/>
            <p:cNvSpPr/>
            <p:nvPr/>
          </p:nvSpPr>
          <p:spPr>
            <a:xfrm>
              <a:off x="4410" y="1726"/>
              <a:ext cx="1469" cy="945"/>
            </a:xfrm>
            <a:prstGeom prst="roundRect">
              <a:avLst>
                <a:gd name="adj" fmla="val 10612"/>
              </a:avLst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6100" y="1726"/>
              <a:ext cx="8376" cy="945"/>
            </a:xfrm>
            <a:prstGeom prst="roundRect">
              <a:avLst>
                <a:gd name="adj" fmla="val 10612"/>
              </a:avLst>
            </a:prstGeom>
            <a:noFill/>
            <a:ln>
              <a:solidFill>
                <a:srgbClr val="CC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000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241165" y="1457643"/>
            <a:ext cx="485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>
                <a:solidFill>
                  <a:schemeClr val="accent4">
                    <a:lumMod val="40000"/>
                    <a:lumOff val="60000"/>
                  </a:schemeClr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1</a:t>
            </a:r>
            <a:endParaRPr lang="en-US" altLang="zh-CN" sz="2800">
              <a:solidFill>
                <a:schemeClr val="accent4">
                  <a:lumMod val="40000"/>
                  <a:lumOff val="60000"/>
                </a:schemeClr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241165" y="2324418"/>
            <a:ext cx="485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>
                <a:solidFill>
                  <a:schemeClr val="accent4">
                    <a:lumMod val="40000"/>
                    <a:lumOff val="60000"/>
                  </a:schemeClr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2</a:t>
            </a:r>
            <a:endParaRPr lang="en-US" altLang="zh-CN" sz="2800">
              <a:solidFill>
                <a:schemeClr val="accent4">
                  <a:lumMod val="40000"/>
                  <a:lumOff val="60000"/>
                </a:schemeClr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241165" y="3162618"/>
            <a:ext cx="485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>
                <a:solidFill>
                  <a:schemeClr val="accent4">
                    <a:lumMod val="40000"/>
                    <a:lumOff val="60000"/>
                  </a:schemeClr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3</a:t>
            </a:r>
            <a:endParaRPr lang="en-US" altLang="zh-CN" sz="2800">
              <a:solidFill>
                <a:schemeClr val="accent4">
                  <a:lumMod val="40000"/>
                  <a:lumOff val="60000"/>
                </a:schemeClr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241165" y="4029393"/>
            <a:ext cx="485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>
                <a:solidFill>
                  <a:schemeClr val="accent4">
                    <a:lumMod val="40000"/>
                    <a:lumOff val="60000"/>
                  </a:schemeClr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4</a:t>
            </a:r>
            <a:endParaRPr lang="en-US" altLang="zh-CN" sz="2800">
              <a:solidFill>
                <a:schemeClr val="accent4">
                  <a:lumMod val="40000"/>
                  <a:lumOff val="60000"/>
                </a:schemeClr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627370" y="1494790"/>
            <a:ext cx="4486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全国法制宣传日简介</a:t>
            </a:r>
            <a:endParaRPr lang="en-US" altLang="zh-CN" sz="24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627370" y="2323465"/>
            <a:ext cx="4486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了解法律相关知识</a:t>
            </a:r>
            <a:endParaRPr lang="en-US" altLang="zh-CN" sz="24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627370" y="3216275"/>
            <a:ext cx="4486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sz="24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与未成年人密切相关的法律</a:t>
            </a:r>
            <a:endParaRPr sz="24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627370" y="4054475"/>
            <a:ext cx="4486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sz="24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遵法守法从我做起</a:t>
            </a:r>
            <a:endParaRPr sz="24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1701800" y="2207895"/>
            <a:ext cx="8788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7200">
                <a:solidFill>
                  <a:srgbClr val="D10007"/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全国法制宣传日简介</a:t>
            </a:r>
            <a:endParaRPr lang="zh-CN" altLang="en-US" sz="7200">
              <a:solidFill>
                <a:srgbClr val="D10007"/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17265" y="1732280"/>
            <a:ext cx="5157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>
                <a:solidFill>
                  <a:srgbClr val="D10007"/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12月4日全国法制宣传日暨国家宪法日主题班会</a:t>
            </a:r>
            <a:endParaRPr lang="zh-CN" altLang="en-US">
              <a:solidFill>
                <a:srgbClr val="D10007"/>
              </a:solidFill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510540" y="1593850"/>
            <a:ext cx="11170285" cy="1514475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1975" y="574675"/>
            <a:ext cx="3943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全国法制宣传日简介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6933" y="1945958"/>
            <a:ext cx="1047750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中国的“全国法制宣传日”是每年的12月4日。2001年12月04日是第一届全国法制宣传日。同时也是国家宪法日，国家将通过多种形式开展宪法宣传教育活动。</a:t>
            </a:r>
            <a:endParaRPr lang="zh-CN" altLang="en-US" sz="2000">
              <a:cs typeface="汉仪文黑-45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0540" y="4144645"/>
            <a:ext cx="5085715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宪法是主权国家或地区具有最高法律效力的根本大法,通常规定一个国家或地区的社会制度、国家制度、国家机构和公民的基本权利与义务等。国家或地区的其他的法律、法令等都不得跟宪法相抵触,它是制定其他法律的依据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95110" y="4144645"/>
            <a:ext cx="5085715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国家宪法日是以纪念一个国家现行宪法为主题的法定纪念日。设立国家宪法日,目的在于纪念现行宪法的诞生,弘扬宪法精神，树立宪法权威,培养社会公众崇尚宪法、服从宪法和遵守宪法的意识。中国将每年的12月4日设立为国家宪法日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5825" y="3579495"/>
            <a:ext cx="143891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cs typeface="汉仪文黑-45简" panose="00020600040101010101" charset="-122"/>
              </a:rPr>
              <a:t>什么是宪法</a:t>
            </a:r>
            <a:endParaRPr lang="zh-CN" altLang="en-US" b="1">
              <a:cs typeface="汉仪文黑-45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199630" y="3590925"/>
            <a:ext cx="14001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cs typeface="汉仪文黑-45简" panose="00020600040101010101" charset="-122"/>
              </a:rPr>
              <a:t>国家宪法日</a:t>
            </a:r>
            <a:endParaRPr lang="zh-CN" altLang="en-US" b="1">
              <a:cs typeface="汉仪文黑-45简" panose="00020600040101010101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666750" y="4041775"/>
            <a:ext cx="4788000" cy="0"/>
          </a:xfrm>
          <a:prstGeom prst="line">
            <a:avLst/>
          </a:prstGeom>
          <a:ln>
            <a:solidFill>
              <a:srgbClr val="D1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 descr="templates\docerresourceshop\icons\\32313534323333393b32313534323333373bb7a8c2c9cec4cae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065" y="3641725"/>
            <a:ext cx="400050" cy="400050"/>
          </a:xfrm>
          <a:prstGeom prst="rect">
            <a:avLst/>
          </a:prstGeom>
        </p:spPr>
      </p:pic>
      <p:cxnSp>
        <p:nvCxnSpPr>
          <p:cNvPr id="29" name="直接连接符 28"/>
          <p:cNvCxnSpPr/>
          <p:nvPr/>
        </p:nvCxnSpPr>
        <p:spPr>
          <a:xfrm>
            <a:off x="6824980" y="4041775"/>
            <a:ext cx="4788000" cy="0"/>
          </a:xfrm>
          <a:prstGeom prst="line">
            <a:avLst/>
          </a:prstGeom>
          <a:ln>
            <a:solidFill>
              <a:srgbClr val="D100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 descr="templates\docerresourceshop\icons\\32313534323333393b32313534323333383bb7a8c2c9cec4cae9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0680" y="3641725"/>
            <a:ext cx="399600" cy="39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1" name="组合 20"/>
          <p:cNvGrpSpPr/>
          <p:nvPr/>
        </p:nvGrpSpPr>
        <p:grpSpPr>
          <a:xfrm>
            <a:off x="4600575" y="2170430"/>
            <a:ext cx="2990850" cy="2548255"/>
            <a:chOff x="7107" y="3631"/>
            <a:chExt cx="4986" cy="4248"/>
          </a:xfrm>
          <a:solidFill>
            <a:srgbClr val="4F7A6E"/>
          </a:solidFill>
        </p:grpSpPr>
        <p:sp>
          <p:nvSpPr>
            <p:cNvPr id="16" name="圆角矩形 15"/>
            <p:cNvSpPr/>
            <p:nvPr/>
          </p:nvSpPr>
          <p:spPr>
            <a:xfrm rot="2640000">
              <a:off x="8597" y="3631"/>
              <a:ext cx="2006" cy="2006"/>
            </a:xfrm>
            <a:prstGeom prst="roundRect">
              <a:avLst>
                <a:gd name="adj" fmla="val 13551"/>
              </a:avLst>
            </a:prstGeom>
            <a:solidFill>
              <a:srgbClr val="FFF8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 rot="2640000">
              <a:off x="10087" y="5873"/>
              <a:ext cx="2006" cy="2006"/>
            </a:xfrm>
            <a:prstGeom prst="roundRect">
              <a:avLst>
                <a:gd name="adj" fmla="val 13551"/>
              </a:avLst>
            </a:prstGeom>
            <a:solidFill>
              <a:srgbClr val="FFF8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 rot="2640000">
              <a:off x="7107" y="5873"/>
              <a:ext cx="2006" cy="2006"/>
            </a:xfrm>
            <a:prstGeom prst="roundRect">
              <a:avLst>
                <a:gd name="adj" fmla="val 13551"/>
              </a:avLst>
            </a:prstGeom>
            <a:solidFill>
              <a:srgbClr val="FFF8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 rot="2640000">
              <a:off x="8572" y="5211"/>
              <a:ext cx="2056" cy="2056"/>
            </a:xfrm>
            <a:prstGeom prst="roundRect">
              <a:avLst>
                <a:gd name="adj" fmla="val 13551"/>
              </a:avLst>
            </a:prstGeom>
            <a:noFill/>
            <a:ln>
              <a:solidFill>
                <a:srgbClr val="D10007"/>
              </a:solidFill>
            </a:ln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61975" y="574675"/>
            <a:ext cx="3447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设立宪法日的意义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6250" y="2221865"/>
            <a:ext cx="397954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设立国家宪法日，不仅是增加一个纪念日，更要使这一天成为全民的宪法“教育日、普及日、深化日”，形成举国上下尊重宪法、宪法至上、用宪法维护人民权益的社会氛围。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01280" y="2221865"/>
            <a:ext cx="3979545" cy="2334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设立国家宪法日，也是让宪法思维内化于所有国家公职人员心中。权力属于人民，权力服从宪法。公职人员只有为人民服务的义务，没有凌驾于人民之上的特权。一切违反宪法和法律的行为都必须予以追究和纠正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37890" y="5121910"/>
            <a:ext cx="55168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设立国家宪法日，是一个重要的仪式，传递的是依宪治国、依宪执政的理念。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78830" y="2263775"/>
            <a:ext cx="43497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>
                <a:solidFill>
                  <a:schemeClr val="tx1"/>
                </a:solidFill>
                <a:cs typeface="汉仪文黑-45简" panose="00020600040101010101" charset="-122"/>
              </a:rPr>
              <a:t>1</a:t>
            </a:r>
            <a:endParaRPr lang="en-US" altLang="zh-CN" sz="2000">
              <a:solidFill>
                <a:schemeClr val="tx1"/>
              </a:solidFill>
              <a:cs typeface="汉仪文黑-45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89170" y="3871595"/>
            <a:ext cx="43497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>
                <a:solidFill>
                  <a:schemeClr val="tx1"/>
                </a:solidFill>
                <a:cs typeface="汉仪文黑-45简" panose="00020600040101010101" charset="-122"/>
              </a:rPr>
              <a:t>2</a:t>
            </a:r>
            <a:endParaRPr lang="en-US" altLang="zh-CN" sz="2000">
              <a:solidFill>
                <a:schemeClr val="tx1"/>
              </a:solidFill>
              <a:cs typeface="汉仪文黑-45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67855" y="3871595"/>
            <a:ext cx="43497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>
                <a:solidFill>
                  <a:schemeClr val="tx1"/>
                </a:solidFill>
                <a:cs typeface="汉仪文黑-45简" panose="00020600040101010101" charset="-122"/>
              </a:rPr>
              <a:t>3</a:t>
            </a:r>
            <a:endParaRPr lang="en-US" altLang="zh-CN" sz="2000">
              <a:solidFill>
                <a:schemeClr val="tx1"/>
              </a:solidFill>
              <a:cs typeface="汉仪文黑-45简" panose="00020600040101010101" charset="-122"/>
            </a:endParaRPr>
          </a:p>
        </p:txBody>
      </p:sp>
      <p:pic>
        <p:nvPicPr>
          <p:cNvPr id="5" name="图片 4" descr="templates\docerresourceshop\icons\\32313538313439353b32313538313438393bc4bfb5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98000" y="3622675"/>
            <a:ext cx="396000" cy="396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1701800" y="2207895"/>
            <a:ext cx="8788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7200">
                <a:solidFill>
                  <a:srgbClr val="D10007"/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了解法律相关知识</a:t>
            </a:r>
            <a:endParaRPr lang="zh-CN" altLang="en-US" sz="7200">
              <a:solidFill>
                <a:srgbClr val="D10007"/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17265" y="1732280"/>
            <a:ext cx="5157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>
                <a:solidFill>
                  <a:srgbClr val="D10007"/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12月4日全国法制宣传日暨国家宪法日主题班会</a:t>
            </a:r>
            <a:endParaRPr lang="zh-CN" altLang="en-US">
              <a:solidFill>
                <a:srgbClr val="D10007"/>
              </a:solidFill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561975" y="574675"/>
            <a:ext cx="3447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宪法的基础知识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6725" y="2159635"/>
            <a:ext cx="3721100" cy="16402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宪法和我们的生活息息相关，我们所拥有的权利都是宪法规定的。</a:t>
            </a:r>
            <a:r>
              <a:rPr lang="zh-CN" altLang="en-US">
                <a:cs typeface="汉仪文黑-45简" panose="00020600040101010101" charset="-122"/>
                <a:sym typeface="+mn-ea"/>
              </a:rPr>
              <a:t>所有法律都必须根据宪法产生，不得违反宪法。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41825" y="2188845"/>
            <a:ext cx="3144520" cy="3144520"/>
          </a:xfrm>
          <a:prstGeom prst="ellipse">
            <a:avLst/>
          </a:prstGeom>
          <a:noFill/>
          <a:ln w="3175">
            <a:solidFill>
              <a:srgbClr val="CE0000"/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637405" y="2384425"/>
            <a:ext cx="2753360" cy="2753360"/>
          </a:xfrm>
          <a:prstGeom prst="ellipse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709160" y="2675255"/>
            <a:ext cx="161925" cy="161925"/>
          </a:xfrm>
          <a:prstGeom prst="ellipse">
            <a:avLst/>
          </a:prstGeom>
          <a:solidFill>
            <a:srgbClr val="C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90110" y="4627880"/>
            <a:ext cx="161925" cy="161925"/>
          </a:xfrm>
          <a:prstGeom prst="ellipse">
            <a:avLst/>
          </a:prstGeom>
          <a:solidFill>
            <a:srgbClr val="C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128510" y="2675255"/>
            <a:ext cx="161925" cy="161925"/>
          </a:xfrm>
          <a:prstGeom prst="ellipse">
            <a:avLst/>
          </a:prstGeom>
          <a:solidFill>
            <a:srgbClr val="C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195185" y="4627880"/>
            <a:ext cx="161925" cy="161925"/>
          </a:xfrm>
          <a:prstGeom prst="ellipse">
            <a:avLst/>
          </a:prstGeom>
          <a:solidFill>
            <a:srgbClr val="C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59045" y="3175953"/>
            <a:ext cx="191008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宪法是最能在关键时刻保护我们的法律：</a:t>
            </a:r>
            <a:endParaRPr lang="zh-CN" altLang="en-US" sz="2000">
              <a:cs typeface="汉仪文黑-45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55610" y="2159635"/>
            <a:ext cx="3625215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  <a:sym typeface="+mn-ea"/>
              </a:rPr>
              <a:t>宪法规定国家最根本的经济、政治和社会制度，公民的基本权利和义务，以及国家机构组织和活动的基本原则。 </a:t>
            </a:r>
            <a:endParaRPr lang="zh-CN" altLang="en-US">
              <a:cs typeface="汉仪文黑-45简" panose="0002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6725" y="4046220"/>
            <a:ext cx="3721100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宪法所代表的是一种理性价值和公民价值，我们要树立宪法意识，明白自己的权利，自觉地维护自身合法利益。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97190" y="4046220"/>
            <a:ext cx="3683635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我们应该认真学习宪法，掌握法治精神。如果执法者甚至是法律出了问题，我们可以诉诸于宪法寻求保护。</a:t>
            </a:r>
            <a:endParaRPr lang="zh-CN" altLang="en-US"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" name="图片 25" descr="still-life-with-scales-justice_23-2149776012.webp"/>
          <p:cNvPicPr>
            <a:picLocks noChangeAspect="1"/>
          </p:cNvPicPr>
          <p:nvPr/>
        </p:nvPicPr>
        <p:blipFill>
          <a:blip r:embed="rId1"/>
          <a:srcRect l="16383" r="25358" b="12624"/>
          <a:stretch>
            <a:fillRect/>
          </a:stretch>
        </p:blipFill>
        <p:spPr>
          <a:xfrm>
            <a:off x="9341797" y="1836097"/>
            <a:ext cx="1393200" cy="1393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94" h="2194">
                <a:moveTo>
                  <a:pt x="1097" y="0"/>
                </a:moveTo>
                <a:cubicBezTo>
                  <a:pt x="1703" y="0"/>
                  <a:pt x="2194" y="491"/>
                  <a:pt x="2194" y="1097"/>
                </a:cubicBezTo>
                <a:cubicBezTo>
                  <a:pt x="2194" y="1703"/>
                  <a:pt x="1703" y="2194"/>
                  <a:pt x="1097" y="2194"/>
                </a:cubicBezTo>
                <a:cubicBezTo>
                  <a:pt x="491" y="2194"/>
                  <a:pt x="0" y="1703"/>
                  <a:pt x="0" y="1097"/>
                </a:cubicBezTo>
                <a:cubicBezTo>
                  <a:pt x="0" y="491"/>
                  <a:pt x="491" y="0"/>
                  <a:pt x="1097" y="0"/>
                </a:cubicBezTo>
                <a:close/>
              </a:path>
            </a:pathLst>
          </a:custGeom>
        </p:spPr>
      </p:pic>
      <p:sp>
        <p:nvSpPr>
          <p:cNvPr id="12" name="文本框 11"/>
          <p:cNvSpPr txBox="1"/>
          <p:nvPr/>
        </p:nvSpPr>
        <p:spPr>
          <a:xfrm>
            <a:off x="561975" y="574675"/>
            <a:ext cx="3447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宪法的基础知识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370330" y="1748790"/>
            <a:ext cx="1567815" cy="1567815"/>
          </a:xfrm>
          <a:prstGeom prst="ellipse">
            <a:avLst/>
          </a:prstGeom>
          <a:noFill/>
          <a:ln w="3175">
            <a:solidFill>
              <a:srgbClr val="D1000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8ED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12410" y="1748790"/>
            <a:ext cx="1567815" cy="1567815"/>
          </a:xfrm>
          <a:prstGeom prst="ellipse">
            <a:avLst/>
          </a:prstGeom>
          <a:noFill/>
          <a:ln w="3175">
            <a:solidFill>
              <a:srgbClr val="D1000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8ED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254490" y="1748790"/>
            <a:ext cx="1567815" cy="1567815"/>
          </a:xfrm>
          <a:prstGeom prst="ellipse">
            <a:avLst/>
          </a:prstGeom>
          <a:noFill/>
          <a:ln w="3175">
            <a:solidFill>
              <a:srgbClr val="D10007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8ED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0540" y="3392170"/>
            <a:ext cx="3286760" cy="563880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52620" y="3392170"/>
            <a:ext cx="3286760" cy="563880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394700" y="3392170"/>
            <a:ext cx="3286760" cy="563880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8878" y="3448685"/>
            <a:ext cx="19500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从法理角度讲</a:t>
            </a:r>
            <a:endParaRPr lang="zh-CN" altLang="en-US" sz="2000">
              <a:cs typeface="汉仪文黑-45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20958" y="3448685"/>
            <a:ext cx="19500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从内容上讲</a:t>
            </a:r>
            <a:endParaRPr lang="zh-CN" altLang="en-US" sz="2000">
              <a:cs typeface="汉仪文黑-45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39530" y="3428365"/>
            <a:ext cx="219710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从法律位阶上讲</a:t>
            </a:r>
            <a:endParaRPr lang="zh-CN" altLang="en-US" sz="2000">
              <a:cs typeface="汉仪文黑-45简" panose="00020600040101010101" charset="-122"/>
            </a:endParaRPr>
          </a:p>
        </p:txBody>
      </p:sp>
      <p:pic>
        <p:nvPicPr>
          <p:cNvPr id="19" name="图片 18" descr="court-hammer-books-judgment-law-concept_144627-30454.webp"/>
          <p:cNvPicPr>
            <a:picLocks noChangeAspect="1"/>
          </p:cNvPicPr>
          <p:nvPr/>
        </p:nvPicPr>
        <p:blipFill>
          <a:blip r:embed="rId2"/>
          <a:srcRect l="20247" t="4543" r="20247" b="2549"/>
          <a:stretch>
            <a:fillRect/>
          </a:stretch>
        </p:blipFill>
        <p:spPr>
          <a:xfrm>
            <a:off x="1457637" y="1836097"/>
            <a:ext cx="1393200" cy="1393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90" h="2190">
                <a:moveTo>
                  <a:pt x="1095" y="0"/>
                </a:moveTo>
                <a:cubicBezTo>
                  <a:pt x="1700" y="0"/>
                  <a:pt x="2190" y="490"/>
                  <a:pt x="2190" y="1095"/>
                </a:cubicBezTo>
                <a:cubicBezTo>
                  <a:pt x="2190" y="1700"/>
                  <a:pt x="1700" y="2190"/>
                  <a:pt x="1095" y="2190"/>
                </a:cubicBezTo>
                <a:cubicBezTo>
                  <a:pt x="490" y="2190"/>
                  <a:pt x="0" y="1700"/>
                  <a:pt x="0" y="1095"/>
                </a:cubicBezTo>
                <a:cubicBezTo>
                  <a:pt x="0" y="490"/>
                  <a:pt x="490" y="0"/>
                  <a:pt x="1095" y="0"/>
                </a:cubicBezTo>
                <a:close/>
              </a:path>
            </a:pathLst>
          </a:custGeom>
        </p:spPr>
      </p:pic>
      <p:pic>
        <p:nvPicPr>
          <p:cNvPr id="23" name="图片 22" descr="justice-scales-gavel-law-justice-concept_488220-19751.webp"/>
          <p:cNvPicPr>
            <a:picLocks noChangeAspect="1"/>
          </p:cNvPicPr>
          <p:nvPr/>
        </p:nvPicPr>
        <p:blipFill>
          <a:blip r:embed="rId3"/>
          <a:srcRect l="22657" t="10277" r="22657" b="7735"/>
          <a:stretch>
            <a:fillRect/>
          </a:stretch>
        </p:blipFill>
        <p:spPr>
          <a:xfrm>
            <a:off x="5399717" y="1836097"/>
            <a:ext cx="1393200" cy="1393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94" h="2194">
                <a:moveTo>
                  <a:pt x="1097" y="0"/>
                </a:moveTo>
                <a:cubicBezTo>
                  <a:pt x="1703" y="0"/>
                  <a:pt x="2194" y="491"/>
                  <a:pt x="2194" y="1097"/>
                </a:cubicBezTo>
                <a:cubicBezTo>
                  <a:pt x="2194" y="1703"/>
                  <a:pt x="1703" y="2194"/>
                  <a:pt x="1097" y="2194"/>
                </a:cubicBezTo>
                <a:cubicBezTo>
                  <a:pt x="491" y="2194"/>
                  <a:pt x="0" y="1703"/>
                  <a:pt x="0" y="1097"/>
                </a:cubicBezTo>
                <a:cubicBezTo>
                  <a:pt x="0" y="491"/>
                  <a:pt x="491" y="0"/>
                  <a:pt x="1097" y="0"/>
                </a:cubicBezTo>
                <a:close/>
              </a:path>
            </a:pathLst>
          </a:custGeom>
        </p:spPr>
      </p:pic>
      <p:sp>
        <p:nvSpPr>
          <p:cNvPr id="27" name="文本框 26"/>
          <p:cNvSpPr txBox="1"/>
          <p:nvPr/>
        </p:nvSpPr>
        <p:spPr>
          <a:xfrm>
            <a:off x="510540" y="4108450"/>
            <a:ext cx="3287395" cy="11703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宪法思想中的人权，民主，平等等观念深入人心，规范公权力运行，保护公民权利；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51985" y="4108450"/>
            <a:ext cx="3287395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我国宪法从法律层面上确定了我国是一个什么样的国家（国体政体），解释了一个国家最根本的问题，规定了我国公民最基本的权利义务；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93430" y="4108450"/>
            <a:ext cx="328739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宪法是母法，一切和我们生活相关的法律法规，规章规定不得与宪法相抵触，都是宪法作用于生活的具体体现。</a:t>
            </a:r>
            <a:endParaRPr lang="zh-CN" altLang="en-US">
              <a:cs typeface="汉仪文黑-45简" panose="00020600040101010101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1297305" y="2207895"/>
            <a:ext cx="95973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6000">
                <a:solidFill>
                  <a:srgbClr val="D10007"/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与未成年人密切相关的法律</a:t>
            </a:r>
            <a:endParaRPr lang="zh-CN" altLang="en-US" sz="6000">
              <a:solidFill>
                <a:srgbClr val="D10007"/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17265" y="1732280"/>
            <a:ext cx="5157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>
                <a:solidFill>
                  <a:srgbClr val="D10007"/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12月4日全国法制宣传日暨国家宪法日主题班会</a:t>
            </a:r>
            <a:endParaRPr lang="zh-CN" altLang="en-US">
              <a:solidFill>
                <a:srgbClr val="D10007"/>
              </a:solidFill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510540" y="1603375"/>
            <a:ext cx="5576570" cy="2182495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1975" y="574675"/>
            <a:ext cx="3447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未成年人犯罪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4713" y="1956435"/>
            <a:ext cx="484822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未成年人犯罪：是未成年人危害社会、触犯刑律、应受刑罚处罚的行为。</a:t>
            </a:r>
            <a:r>
              <a:rPr lang="zh-CN" altLang="en-US" sz="2000">
                <a:cs typeface="汉仪文黑-45简" panose="00020600040101010101" charset="-122"/>
                <a:sym typeface="+mn-ea"/>
              </a:rPr>
              <a:t>根据处罚 （《刑法》第17条），将给予如下处罚：</a:t>
            </a:r>
            <a:endParaRPr lang="zh-CN" altLang="en-US" sz="2000">
              <a:cs typeface="汉仪文黑-45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1755" y="2146935"/>
            <a:ext cx="5259070" cy="357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SzPct val="120000"/>
              <a:buFont typeface="汉仪文黑-45简" panose="00020600040101010101" charset="-122"/>
              <a:buChar char="•"/>
            </a:pPr>
            <a:r>
              <a:rPr lang="zh-CN" altLang="en-US">
                <a:cs typeface="汉仪文黑-45简" panose="00020600040101010101" charset="-122"/>
              </a:rPr>
              <a:t>已满十六周岁的人犯罪，应负刑事责任。</a:t>
            </a:r>
            <a:endParaRPr lang="zh-CN" altLang="en-US"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SzPct val="120000"/>
              <a:buFont typeface="汉仪文黑-45简" panose="00020600040101010101" charset="-122"/>
              <a:buChar char="•"/>
            </a:pPr>
            <a:endParaRPr lang="zh-CN" altLang="en-US"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SzPct val="120000"/>
              <a:buFont typeface="汉仪文黑-45简" panose="00020600040101010101" charset="-122"/>
              <a:buChar char="•"/>
            </a:pPr>
            <a:r>
              <a:rPr lang="zh-CN" altLang="en-US">
                <a:cs typeface="汉仪文黑-45简" panose="00020600040101010101" charset="-122"/>
              </a:rPr>
              <a:t>已满十四周岁不满十六周岁的人犯故意伤害致人重伤或者死亡、强奸、抢劫、贩卖毒品、放火、爆炸、投毒罪的，应当负刑事责任。</a:t>
            </a:r>
            <a:endParaRPr lang="zh-CN" altLang="en-US"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SzPct val="120000"/>
              <a:buFont typeface="汉仪文黑-45简" panose="00020600040101010101" charset="-122"/>
              <a:buChar char="•"/>
            </a:pPr>
            <a:endParaRPr lang="zh-CN" altLang="en-US"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SzPct val="120000"/>
              <a:buFont typeface="汉仪文黑-45简" panose="00020600040101010101" charset="-122"/>
              <a:buChar char="•"/>
            </a:pPr>
            <a:r>
              <a:rPr lang="zh-CN" altLang="en-US">
                <a:cs typeface="汉仪文黑-45简" panose="00020600040101010101" charset="-122"/>
              </a:rPr>
              <a:t>不满十四周岁的青少年实施了犯罪的行为，其惩罚的措施有：治安处罚、劳动教养、工读学校矫治等。</a:t>
            </a:r>
            <a:endParaRPr lang="zh-CN" altLang="en-US">
              <a:cs typeface="汉仪文黑-45简" panose="00020600040101010101" charset="-122"/>
            </a:endParaRPr>
          </a:p>
        </p:txBody>
      </p:sp>
      <p:pic>
        <p:nvPicPr>
          <p:cNvPr id="11" name="图片 10" descr="front-view-stacked-books-ladders-education-day_23-2149241046.webp"/>
          <p:cNvPicPr>
            <a:picLocks noChangeAspect="1"/>
          </p:cNvPicPr>
          <p:nvPr/>
        </p:nvPicPr>
        <p:blipFill>
          <a:blip r:embed="rId1"/>
          <a:srcRect t="20706" r="205" b="22239"/>
          <a:stretch>
            <a:fillRect/>
          </a:stretch>
        </p:blipFill>
        <p:spPr>
          <a:xfrm>
            <a:off x="510540" y="3994150"/>
            <a:ext cx="5576570" cy="212598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6523355" y="1603375"/>
            <a:ext cx="4610100" cy="0"/>
          </a:xfrm>
          <a:prstGeom prst="line">
            <a:avLst/>
          </a:prstGeom>
          <a:ln>
            <a:gradFill>
              <a:gsLst>
                <a:gs pos="0">
                  <a:srgbClr val="D10007">
                    <a:alpha val="0"/>
                  </a:srgbClr>
                </a:gs>
                <a:gs pos="100000">
                  <a:srgbClr val="D10007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847205" y="6120130"/>
            <a:ext cx="4610100" cy="0"/>
          </a:xfrm>
          <a:prstGeom prst="line">
            <a:avLst/>
          </a:prstGeom>
          <a:ln>
            <a:gradFill>
              <a:gsLst>
                <a:gs pos="0">
                  <a:srgbClr val="D10007">
                    <a:alpha val="0"/>
                  </a:srgbClr>
                </a:gs>
                <a:gs pos="100000">
                  <a:srgbClr val="D10007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510540" y="1549400"/>
            <a:ext cx="11171555" cy="1978660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4350" y="574675"/>
            <a:ext cx="4258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捡到别人的东西要归还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7573" y="1869758"/>
            <a:ext cx="1039749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b="1">
                <a:cs typeface="汉仪文黑-45简" panose="00020600040101010101" charset="-122"/>
              </a:rPr>
              <a:t>案例还原：</a:t>
            </a:r>
            <a:r>
              <a:rPr lang="zh-CN" altLang="en-US">
                <a:cs typeface="汉仪文黑-45简" panose="00020600040101010101" charset="-122"/>
              </a:rPr>
              <a:t>一天，某小学六年级学生在上学路上拾到一只皮包，内有5000元现金。失主知道后，向该学生索要。该生不同意，说：“我是捡来的，不是偷来的，干嘛要还你？我见到的就归我所有。”他说得对吗？捡到东西真的就可以归自己所有吗？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350" y="3890645"/>
            <a:ext cx="801687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他的说法是错误的。我国《民法典》规定，别人在路上或其他地方丢失的东西，别人不慎掉到水里漂浮过来的东西，以及农民养的牛、羊等跑丢了的，都不能说谁捡到就是谁的，无论谁捡到别人丢失的东西都不应自己占有，应交给失主才对。可见，捡到东西不归是违法的。</a:t>
            </a:r>
            <a:endParaRPr lang="zh-CN" altLang="en-US" sz="2000">
              <a:cs typeface="汉仪文黑-45简" panose="00020600040101010101" charset="-122"/>
            </a:endParaRPr>
          </a:p>
        </p:txBody>
      </p:sp>
      <p:pic>
        <p:nvPicPr>
          <p:cNvPr id="4" name="图片 3" descr="court-hammer-books-judgment-law-concept_144627-30454.web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8545" y="3957320"/>
            <a:ext cx="3002280" cy="1923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矩形 10"/>
          <p:cNvSpPr/>
          <p:nvPr/>
        </p:nvSpPr>
        <p:spPr>
          <a:xfrm>
            <a:off x="4237355" y="4079875"/>
            <a:ext cx="7443470" cy="2080895"/>
          </a:xfrm>
          <a:prstGeom prst="rect">
            <a:avLst/>
          </a:prstGeom>
          <a:solidFill>
            <a:srgbClr val="FFF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4350" y="574675"/>
            <a:ext cx="4258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公共场合要讲公共秩序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38625" y="1527175"/>
            <a:ext cx="74314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cs typeface="汉仪文黑-45简" panose="00020600040101010101" charset="-122"/>
              </a:rPr>
              <a:t>案例：</a:t>
            </a:r>
            <a:r>
              <a:rPr lang="zh-CN" altLang="en-US" sz="1600">
                <a:cs typeface="汉仪文黑-45简" panose="00020600040101010101" charset="-122"/>
              </a:rPr>
              <a:t>某小学曾发生一起因不遵守公共秩序一起的惨案：“铛……铛”，上午第二节课下课的铃声刚打过，同学们就纷纷从各班教室里奔出来，争先恐后地向楼梯口跑去，准备下楼去做课间操。不一会儿，整个楼梯上都挤满了人，后面的学生嫌前面的学生下楼太慢，拼命向前推挤，前面的一排同学经不住后面的挤压而被推倒，后面的同学身不由己地压上来，于是惨剧发生了：压死（踩死）小学生20多人，压伤几十人。</a:t>
            </a:r>
            <a:endParaRPr lang="zh-CN" altLang="en-US" sz="1600">
              <a:cs typeface="汉仪文黑-45简" panose="00020600040101010101" charset="-122"/>
            </a:endParaRPr>
          </a:p>
        </p:txBody>
      </p:sp>
      <p:pic>
        <p:nvPicPr>
          <p:cNvPr id="9" name="图片 8" descr="different-women-s-day-pattern-with-women-faces_23-2148421309.webp"/>
          <p:cNvPicPr>
            <a:picLocks noChangeAspect="1"/>
          </p:cNvPicPr>
          <p:nvPr/>
        </p:nvPicPr>
        <p:blipFill>
          <a:blip r:embed="rId1"/>
          <a:srcRect r="21302"/>
          <a:stretch>
            <a:fillRect/>
          </a:stretch>
        </p:blipFill>
        <p:spPr>
          <a:xfrm>
            <a:off x="510540" y="1644015"/>
            <a:ext cx="3554095" cy="451612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78973" y="4513898"/>
            <a:ext cx="6960235" cy="11703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公共秩序直接关系到公共安全，我国《宪法》把遵守公共秩序规定为功名的基本义务之一。《治安管理处罚条例》也规定，对扰乱公共秩序、妨害公共安全的行为，可以处以拘留、罚款或者警告。</a:t>
            </a:r>
            <a:endParaRPr lang="zh-CN" altLang="en-US">
              <a:cs typeface="汉仪文黑-45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514350" y="574675"/>
            <a:ext cx="4258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生活中的违宪案例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4350" y="4127500"/>
            <a:ext cx="320675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因为打架或其他方式造成别人身体上、健康上的伤害，依据受伤程度可细分为：普通伤害罪、重伤罪、普通伤害罪之加重结果犯罪。</a:t>
            </a:r>
            <a:endParaRPr lang="zh-CN" altLang="en-US">
              <a:cs typeface="汉仪文黑-45简" panose="0002060004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 rot="0">
            <a:off x="1297305" y="2087245"/>
            <a:ext cx="1640840" cy="1877695"/>
            <a:chOff x="1684" y="3287"/>
            <a:chExt cx="2584" cy="2957"/>
          </a:xfrm>
        </p:grpSpPr>
        <p:cxnSp>
          <p:nvCxnSpPr>
            <p:cNvPr id="30" name="直接箭头连接符 29"/>
            <p:cNvCxnSpPr/>
            <p:nvPr/>
          </p:nvCxnSpPr>
          <p:spPr>
            <a:xfrm>
              <a:off x="3067" y="5460"/>
              <a:ext cx="0" cy="785"/>
            </a:xfrm>
            <a:prstGeom prst="straightConnector1">
              <a:avLst/>
            </a:prstGeom>
            <a:ln>
              <a:solidFill>
                <a:srgbClr val="D10007"/>
              </a:solidFill>
              <a:prstDash val="dash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 rot="0">
              <a:off x="1684" y="3287"/>
              <a:ext cx="2585" cy="2541"/>
              <a:chOff x="831" y="3224"/>
              <a:chExt cx="2827" cy="2778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831" y="3224"/>
                <a:ext cx="2579" cy="2578"/>
              </a:xfrm>
              <a:prstGeom prst="ellipse">
                <a:avLst/>
              </a:prstGeom>
              <a:solidFill>
                <a:srgbClr val="D10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文黑-45简" panose="00020600040101010101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098" y="3442"/>
                <a:ext cx="2560" cy="2560"/>
              </a:xfrm>
              <a:prstGeom prst="ellipse">
                <a:avLst/>
              </a:prstGeom>
              <a:solidFill>
                <a:srgbClr val="FFF8ED"/>
              </a:solidFill>
              <a:ln>
                <a:noFill/>
              </a:ln>
              <a:effectLst>
                <a:outerShdw blurRad="127000" dist="25400" sx="97000" sy="97000" algn="ctr" rotWithShape="0">
                  <a:prstClr val="black">
                    <a:alpha val="3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文黑-45简" panose="00020600040101010101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 rot="0">
            <a:off x="5277485" y="2087245"/>
            <a:ext cx="1640840" cy="1877695"/>
            <a:chOff x="1684" y="3287"/>
            <a:chExt cx="2584" cy="2957"/>
          </a:xfrm>
        </p:grpSpPr>
        <p:cxnSp>
          <p:nvCxnSpPr>
            <p:cNvPr id="9" name="直接箭头连接符 8"/>
            <p:cNvCxnSpPr/>
            <p:nvPr/>
          </p:nvCxnSpPr>
          <p:spPr>
            <a:xfrm>
              <a:off x="3067" y="5460"/>
              <a:ext cx="0" cy="785"/>
            </a:xfrm>
            <a:prstGeom prst="straightConnector1">
              <a:avLst/>
            </a:prstGeom>
            <a:ln>
              <a:solidFill>
                <a:srgbClr val="D10007"/>
              </a:solidFill>
              <a:prstDash val="dash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 rot="0">
              <a:off x="1684" y="3287"/>
              <a:ext cx="2585" cy="2541"/>
              <a:chOff x="831" y="3224"/>
              <a:chExt cx="2827" cy="2778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831" y="3224"/>
                <a:ext cx="2579" cy="2578"/>
              </a:xfrm>
              <a:prstGeom prst="ellipse">
                <a:avLst/>
              </a:prstGeom>
              <a:solidFill>
                <a:srgbClr val="D10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文黑-45简" panose="00020600040101010101" charset="-122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098" y="3442"/>
                <a:ext cx="2560" cy="2560"/>
              </a:xfrm>
              <a:prstGeom prst="ellipse">
                <a:avLst/>
              </a:prstGeom>
              <a:solidFill>
                <a:srgbClr val="FFF8ED"/>
              </a:solidFill>
              <a:ln>
                <a:noFill/>
              </a:ln>
              <a:effectLst>
                <a:outerShdw blurRad="127000" dist="25400" sx="97000" sy="97000" algn="ctr" rotWithShape="0">
                  <a:prstClr val="black">
                    <a:alpha val="3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文黑-45简" panose="00020600040101010101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 rot="0">
            <a:off x="9257665" y="2087245"/>
            <a:ext cx="1640840" cy="1877695"/>
            <a:chOff x="1684" y="3287"/>
            <a:chExt cx="2584" cy="2957"/>
          </a:xfrm>
        </p:grpSpPr>
        <p:cxnSp>
          <p:nvCxnSpPr>
            <p:cNvPr id="20" name="直接箭头连接符 19"/>
            <p:cNvCxnSpPr/>
            <p:nvPr/>
          </p:nvCxnSpPr>
          <p:spPr>
            <a:xfrm>
              <a:off x="3067" y="5460"/>
              <a:ext cx="0" cy="785"/>
            </a:xfrm>
            <a:prstGeom prst="straightConnector1">
              <a:avLst/>
            </a:prstGeom>
            <a:ln>
              <a:solidFill>
                <a:srgbClr val="D10007"/>
              </a:solidFill>
              <a:prstDash val="dash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/>
            <p:cNvGrpSpPr/>
            <p:nvPr/>
          </p:nvGrpSpPr>
          <p:grpSpPr>
            <a:xfrm rot="0">
              <a:off x="1684" y="3287"/>
              <a:ext cx="2585" cy="2541"/>
              <a:chOff x="831" y="3224"/>
              <a:chExt cx="2827" cy="277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831" y="3224"/>
                <a:ext cx="2579" cy="2578"/>
              </a:xfrm>
              <a:prstGeom prst="ellipse">
                <a:avLst/>
              </a:prstGeom>
              <a:solidFill>
                <a:srgbClr val="D1000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文黑-45简" panose="00020600040101010101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098" y="3442"/>
                <a:ext cx="2560" cy="2560"/>
              </a:xfrm>
              <a:prstGeom prst="ellipse">
                <a:avLst/>
              </a:prstGeom>
              <a:solidFill>
                <a:srgbClr val="FFF8ED"/>
              </a:solidFill>
              <a:ln>
                <a:noFill/>
              </a:ln>
              <a:effectLst>
                <a:outerShdw blurRad="127000" dist="25400" sx="97000" sy="97000" algn="ctr" rotWithShape="0">
                  <a:prstClr val="black">
                    <a:alpha val="3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cs typeface="汉仪文黑-45简" panose="00020600040101010101" charset="-122"/>
                </a:endParaRPr>
              </a:p>
            </p:txBody>
          </p:sp>
        </p:grpSp>
      </p:grpSp>
      <p:sp>
        <p:nvSpPr>
          <p:cNvPr id="25" name="文本框 24"/>
          <p:cNvSpPr txBox="1"/>
          <p:nvPr/>
        </p:nvSpPr>
        <p:spPr>
          <a:xfrm>
            <a:off x="4290060" y="4127500"/>
            <a:ext cx="361569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同学们在学校玩耍时，不论是用金钱或是物品当筹码，都不可以玩赌博的玩具或游戏。也不可以提供别人从事赌博的工具或环境，否则就算你没有玩你还是犯了法。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474710" y="4127500"/>
            <a:ext cx="320675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cs typeface="汉仪文黑-45简" panose="00020600040101010101" charset="-122"/>
              </a:rPr>
              <a:t>不论在学校还是公共场合，只要是给大家共同使用的东西，就是公共物品。同学应该小心使用并爱惜公物，不可以随便破坏毁损或丢掉公物。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704975" y="2731770"/>
            <a:ext cx="98107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伤害罪</a:t>
            </a:r>
            <a:endParaRPr lang="zh-CN" altLang="en-US" sz="2000">
              <a:cs typeface="汉仪文黑-45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681980" y="2731770"/>
            <a:ext cx="98107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赌博罪</a:t>
            </a:r>
            <a:endParaRPr lang="zh-CN" altLang="en-US" sz="2000">
              <a:cs typeface="汉仪文黑-45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8985" y="2575560"/>
            <a:ext cx="98107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毁坏</a:t>
            </a:r>
            <a:endParaRPr lang="zh-CN" altLang="en-US" sz="2000">
              <a:cs typeface="汉仪文黑-45简" panose="00020600040101010101" charset="-122"/>
            </a:endParaRPr>
          </a:p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cs typeface="汉仪文黑-45简" panose="00020600040101010101" charset="-122"/>
              </a:rPr>
              <a:t>公物罪</a:t>
            </a:r>
            <a:endParaRPr lang="zh-CN" altLang="en-US" sz="2000"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1701800" y="2207895"/>
            <a:ext cx="8788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7200">
                <a:solidFill>
                  <a:srgbClr val="D10007"/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遵法守法从我做起</a:t>
            </a:r>
            <a:endParaRPr lang="zh-CN" altLang="en-US" sz="7200">
              <a:solidFill>
                <a:srgbClr val="D10007"/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17265" y="1732280"/>
            <a:ext cx="5157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>
                <a:solidFill>
                  <a:srgbClr val="D10007"/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12月4日全国法制宣传日暨国家宪法日主题班会</a:t>
            </a:r>
            <a:endParaRPr lang="zh-CN" altLang="en-US">
              <a:solidFill>
                <a:srgbClr val="D10007"/>
              </a:solidFill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510540" y="1587500"/>
            <a:ext cx="5393690" cy="4721860"/>
            <a:chOff x="804" y="2500"/>
            <a:chExt cx="8494" cy="7436"/>
          </a:xfrm>
        </p:grpSpPr>
        <p:sp>
          <p:nvSpPr>
            <p:cNvPr id="3" name="矩形 2"/>
            <p:cNvSpPr/>
            <p:nvPr/>
          </p:nvSpPr>
          <p:spPr>
            <a:xfrm>
              <a:off x="804" y="2510"/>
              <a:ext cx="8494" cy="7427"/>
            </a:xfrm>
            <a:prstGeom prst="rect">
              <a:avLst/>
            </a:prstGeom>
            <a:solidFill>
              <a:srgbClr val="FFF8ED"/>
            </a:solidFill>
            <a:ln>
              <a:solidFill>
                <a:srgbClr val="D100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04" y="2500"/>
              <a:ext cx="8494" cy="1021"/>
            </a:xfrm>
            <a:prstGeom prst="rect">
              <a:avLst/>
            </a:prstGeom>
            <a:solidFill>
              <a:srgbClr val="D10007"/>
            </a:solidFill>
            <a:ln>
              <a:solidFill>
                <a:srgbClr val="D100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14350" y="574675"/>
            <a:ext cx="4258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遵法守法从我做起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7878" y="2543810"/>
            <a:ext cx="4819015" cy="357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旷课、夜不归宿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参与赌博或者变相赌博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偷窃、故意毁坏财物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强行向他人索要财物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进入法律、法规规定未成年人适宜进入的营业性歌舞厅等场所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观看、收听不良的音像制品读物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打架斗殴、辱骂他人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携带管制刀具等等。</a:t>
            </a:r>
            <a:endParaRPr lang="zh-CN" altLang="en-US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5968" y="1665923"/>
            <a:ext cx="49028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solidFill>
                  <a:schemeClr val="accent4">
                    <a:lumMod val="40000"/>
                    <a:lumOff val="60000"/>
                  </a:schemeClr>
                </a:solidFill>
                <a:cs typeface="汉仪文黑-45简" panose="00020600040101010101" charset="-122"/>
              </a:rPr>
              <a:t>举例说说哪些是未成年人不能做的事情：</a:t>
            </a:r>
            <a:endParaRPr lang="zh-CN" altLang="en-US" sz="2000">
              <a:solidFill>
                <a:schemeClr val="accent4">
                  <a:lumMod val="40000"/>
                  <a:lumOff val="60000"/>
                </a:schemeClr>
              </a:solidFill>
              <a:cs typeface="汉仪文黑-45简" panose="0002060004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287135" y="1579245"/>
            <a:ext cx="5393690" cy="4721860"/>
            <a:chOff x="804" y="2500"/>
            <a:chExt cx="8494" cy="7436"/>
          </a:xfrm>
        </p:grpSpPr>
        <p:sp>
          <p:nvSpPr>
            <p:cNvPr id="8" name="矩形 7"/>
            <p:cNvSpPr/>
            <p:nvPr/>
          </p:nvSpPr>
          <p:spPr>
            <a:xfrm>
              <a:off x="804" y="2510"/>
              <a:ext cx="8494" cy="7427"/>
            </a:xfrm>
            <a:prstGeom prst="rect">
              <a:avLst/>
            </a:prstGeom>
            <a:solidFill>
              <a:srgbClr val="FFF8ED"/>
            </a:solidFill>
            <a:ln>
              <a:solidFill>
                <a:srgbClr val="D100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04" y="2500"/>
              <a:ext cx="8494" cy="1021"/>
            </a:xfrm>
            <a:prstGeom prst="rect">
              <a:avLst/>
            </a:prstGeom>
            <a:solidFill>
              <a:srgbClr val="D10007"/>
            </a:solidFill>
            <a:ln>
              <a:solidFill>
                <a:srgbClr val="D100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537643" y="1665923"/>
            <a:ext cx="490283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>
                <a:solidFill>
                  <a:schemeClr val="accent4">
                    <a:lumMod val="40000"/>
                    <a:lumOff val="60000"/>
                  </a:schemeClr>
                </a:solidFill>
                <a:cs typeface="汉仪文黑-45简" panose="00020600040101010101" charset="-122"/>
              </a:rPr>
              <a:t>根据法律规定，我们要自觉做到这些</a:t>
            </a:r>
            <a:endParaRPr lang="zh-CN" altLang="en-US" sz="2000">
              <a:solidFill>
                <a:schemeClr val="accent4">
                  <a:lumMod val="40000"/>
                  <a:lumOff val="60000"/>
                </a:schemeClr>
              </a:solidFill>
              <a:cs typeface="汉仪文黑-45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28778" y="2543810"/>
            <a:ext cx="4510405" cy="357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《未成年人保护法》和《预防未成年人犯罪法》分别做出了一些禁止性规定。我们要自觉做到：</a:t>
            </a:r>
            <a:endParaRPr lang="zh-CN" altLang="en-US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不吸烟、酗酒、流浪、聚赌、吸毒；</a:t>
            </a: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不弃学经商、从工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不进营业性舞厅等不适宜未成年人活动的场所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不看暴力恐怖等书刊、录象</a:t>
            </a:r>
            <a:r>
              <a:rPr lang="en-US" altLang="zh-CN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;</a:t>
            </a:r>
            <a:endParaRPr lang="en-US" altLang="zh-CN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  <a:p>
            <a:pPr marL="285750" indent="-28575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D10007"/>
              </a:buClr>
              <a:buFont typeface="汉仪文黑-45简" panose="00020600040101010101" charset="-122"/>
              <a:buChar char="•"/>
            </a:pPr>
            <a:r>
              <a:rPr lang="zh-CN" altLang="en-US"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不侵害其他未成年人的合法权益。</a:t>
            </a:r>
            <a:endParaRPr lang="zh-CN" altLang="en-US"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514350" y="574675"/>
            <a:ext cx="4258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遵法守法从我做起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0540" y="2812415"/>
            <a:ext cx="4589780" cy="11703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>
                <a:cs typeface="汉仪文黑-45简" panose="00020600040101010101" charset="-122"/>
              </a:rPr>
              <a:t>1</a:t>
            </a:r>
            <a:r>
              <a:rPr lang="zh-CN" altLang="en-US">
                <a:cs typeface="汉仪文黑-45简" panose="00020600040101010101" charset="-122"/>
              </a:rPr>
              <a:t>、我们还应该勤奋学习，掌握必要的政治、文化、科学、法律知识和劳动技能，提高辨别是非和抵制不良影响的能力。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66635" y="2343785"/>
            <a:ext cx="4314190" cy="2249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>
                <a:cs typeface="汉仪文黑-45简" panose="00020600040101010101" charset="-122"/>
              </a:rPr>
              <a:t>3</a:t>
            </a:r>
            <a:r>
              <a:rPr lang="zh-CN" altLang="en-US">
                <a:cs typeface="汉仪文黑-45简" panose="00020600040101010101" charset="-122"/>
              </a:rPr>
              <a:t>、遵守社会公德，爱祖国、爱人民、爱劳动、爱科学、爱社会主义，敬爱父母、尊重老师、敬老爱幼，艰苦朴素，不做损害国家、社会、集体的事情，应当诚实谦虚接受别人的帮助教育，克服缺点，改正错误。</a:t>
            </a:r>
            <a:endParaRPr lang="zh-CN" altLang="en-US">
              <a:cs typeface="汉仪文黑-45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0540" y="4370070"/>
            <a:ext cx="458978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>
                <a:cs typeface="汉仪文黑-45简" panose="00020600040101010101" charset="-122"/>
              </a:rPr>
              <a:t>2</a:t>
            </a:r>
            <a:r>
              <a:rPr lang="zh-CN" altLang="en-US">
                <a:cs typeface="汉仪文黑-45简" panose="00020600040101010101" charset="-122"/>
              </a:rPr>
              <a:t>、努力锻炼身体，讲究卫生，增强体质，同学之间团结友爱，互学互助，共同进步。</a:t>
            </a:r>
            <a:endParaRPr lang="zh-CN" altLang="en-US">
              <a:cs typeface="汉仪文黑-45简" panose="00020600040101010101" charset="-122"/>
            </a:endParaRPr>
          </a:p>
        </p:txBody>
      </p:sp>
      <p:pic>
        <p:nvPicPr>
          <p:cNvPr id="5" name="图片 4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0965" y="1737360"/>
            <a:ext cx="1830070" cy="4156075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510540" y="2429510"/>
            <a:ext cx="4320540" cy="0"/>
          </a:xfrm>
          <a:prstGeom prst="line">
            <a:avLst/>
          </a:prstGeom>
          <a:ln>
            <a:gradFill>
              <a:gsLst>
                <a:gs pos="0">
                  <a:srgbClr val="D10007">
                    <a:alpha val="0"/>
                  </a:srgbClr>
                </a:gs>
                <a:gs pos="100000">
                  <a:srgbClr val="D10007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514050" y="5151755"/>
            <a:ext cx="4166870" cy="0"/>
          </a:xfrm>
          <a:prstGeom prst="line">
            <a:avLst/>
          </a:prstGeom>
          <a:ln>
            <a:gradFill>
              <a:gsLst>
                <a:gs pos="0">
                  <a:srgbClr val="D10007">
                    <a:alpha val="0"/>
                  </a:srgbClr>
                </a:gs>
                <a:gs pos="100000">
                  <a:srgbClr val="D10007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1701800" y="2207895"/>
            <a:ext cx="87884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9600">
                <a:solidFill>
                  <a:srgbClr val="D10007"/>
                </a:solidFill>
                <a:latin typeface="汉仪劲楷简" panose="00020600040101010101" charset="-122"/>
                <a:ea typeface="汉仪劲楷简" panose="00020600040101010101" charset="-122"/>
                <a:cs typeface="汉仪文黑-45简" panose="00020600040101010101" charset="-122"/>
              </a:rPr>
              <a:t>学法用法向未来</a:t>
            </a:r>
            <a:endParaRPr lang="zh-CN" altLang="en-US" sz="9600">
              <a:solidFill>
                <a:srgbClr val="D10007"/>
              </a:solidFill>
              <a:latin typeface="汉仪劲楷简" panose="00020600040101010101" charset="-122"/>
              <a:ea typeface="汉仪劲楷简" panose="00020600040101010101" charset="-122"/>
              <a:cs typeface="汉仪文黑-45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517265" y="1732280"/>
            <a:ext cx="5157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>
                <a:solidFill>
                  <a:srgbClr val="D10007"/>
                </a:solidFill>
                <a:latin typeface="汉仪文黑-45简" panose="00020600040101010101" charset="-122"/>
                <a:ea typeface="汉仪文黑-45简" panose="00020600040101010101" charset="-122"/>
                <a:cs typeface="汉仪文黑-45简" panose="00020600040101010101" charset="-122"/>
              </a:rPr>
              <a:t>12月4日全国法制宣传日暨国家宪法日主题班会</a:t>
            </a:r>
            <a:endParaRPr lang="zh-CN" altLang="en-US">
              <a:solidFill>
                <a:srgbClr val="D10007"/>
              </a:solidFill>
              <a:latin typeface="汉仪文黑-45简" panose="00020600040101010101" charset="-122"/>
              <a:ea typeface="汉仪文黑-45简" panose="00020600040101010101" charset="-122"/>
              <a:cs typeface="汉仪文黑-45简" panose="00020600040101010101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COMMONDATA" val="eyJjb3VudCI6MiwiaGRpZCI6IjYxZWMzYjkwZjNlYTg2NDQ3ZWIzYzQ5NDE1NmQxNzhhIiwidXNlckNvdW50IjoyfQ=="/>
  <p:tag name="KSO_WPP_MARK_KEY" val="09201001-77ef-4d35-8417-5fa7da501fdd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汉仪文黑-45简"/>
        <a:ea typeface="汉仪文黑-45简"/>
        <a:cs typeface=""/>
      </a:majorFont>
      <a:minorFont>
        <a:latin typeface="汉仪文黑-45简"/>
        <a:ea typeface="汉仪文黑-45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0"/>
          </a:spcBef>
          <a:spcAft>
            <a:spcPts val="0"/>
          </a:spcAft>
          <a:defRPr lang="zh-CN" altLang="en-US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文黑-4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文黑-45简"/>
        <a:ea typeface=""/>
        <a:cs typeface=""/>
        <a:font script="Jpan" typeface="ＭＳ Ｐゴシック"/>
        <a:font script="Hang" typeface="맑은 고딕"/>
        <a:font script="Hans" typeface="汉仪文黑-45简"/>
        <a:font script="Hant" typeface="新細明體"/>
        <a:font script="Arab" typeface="汉仪文黑-45简"/>
        <a:font script="Hebr" typeface="汉仪文黑-4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文黑-4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文黑-4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文黑-45简"/>
        <a:ea typeface=""/>
        <a:cs typeface=""/>
        <a:font script="Jpan" typeface="ＭＳ Ｐゴシック"/>
        <a:font script="Hang" typeface="맑은 고딕"/>
        <a:font script="Hans" typeface="汉仪文黑-45简"/>
        <a:font script="Hant" typeface="新細明體"/>
        <a:font script="Arab" typeface="汉仪文黑-45简"/>
        <a:font script="Hebr" typeface="汉仪文黑-4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文黑-4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2512</Words>
  <Application>WPS 演示</Application>
  <PresentationFormat>宽屏</PresentationFormat>
  <Paragraphs>161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宋体</vt:lpstr>
      <vt:lpstr>Wingdings</vt:lpstr>
      <vt:lpstr>汉仪文黑-45简</vt:lpstr>
      <vt:lpstr>Wingdings</vt:lpstr>
      <vt:lpstr>汉仪劲楷简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柠檬草</cp:lastModifiedBy>
  <cp:revision>4</cp:revision>
  <dcterms:created xsi:type="dcterms:W3CDTF">2022-11-28T08:16:00Z</dcterms:created>
  <dcterms:modified xsi:type="dcterms:W3CDTF">2022-11-28T09:42:33Z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137406670D744453B2161CBFE8579475</vt:lpwstr>
  </property>
  <property fmtid="{D5CDD505-2E9C-101B-9397-08002B2CF9AE}" pid="4" name="KSOTemplateUUID">
    <vt:lpwstr>v1.0_mb_TiYStgKbkFscCw8ER/BVGA==</vt:lpwstr>
  </property>
</Properties>
</file>